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50"/>
  </p:notesMasterIdLst>
  <p:handoutMasterIdLst>
    <p:handoutMasterId r:id="rId51"/>
  </p:handoutMasterIdLst>
  <p:sldIdLst>
    <p:sldId id="320" r:id="rId2"/>
    <p:sldId id="319" r:id="rId3"/>
    <p:sldId id="322" r:id="rId4"/>
    <p:sldId id="256" r:id="rId5"/>
    <p:sldId id="313" r:id="rId6"/>
    <p:sldId id="257" r:id="rId7"/>
    <p:sldId id="317" r:id="rId8"/>
    <p:sldId id="315" r:id="rId9"/>
    <p:sldId id="267" r:id="rId10"/>
    <p:sldId id="262" r:id="rId11"/>
    <p:sldId id="347" r:id="rId12"/>
    <p:sldId id="348" r:id="rId13"/>
    <p:sldId id="349" r:id="rId14"/>
    <p:sldId id="323" r:id="rId15"/>
    <p:sldId id="324" r:id="rId16"/>
    <p:sldId id="321" r:id="rId17"/>
    <p:sldId id="329" r:id="rId18"/>
    <p:sldId id="330" r:id="rId19"/>
    <p:sldId id="331" r:id="rId20"/>
    <p:sldId id="341" r:id="rId21"/>
    <p:sldId id="334" r:id="rId22"/>
    <p:sldId id="342" r:id="rId23"/>
    <p:sldId id="337" r:id="rId24"/>
    <p:sldId id="343" r:id="rId25"/>
    <p:sldId id="333" r:id="rId26"/>
    <p:sldId id="335" r:id="rId27"/>
    <p:sldId id="336" r:id="rId28"/>
    <p:sldId id="338" r:id="rId29"/>
    <p:sldId id="339" r:id="rId30"/>
    <p:sldId id="340" r:id="rId31"/>
    <p:sldId id="325" r:id="rId32"/>
    <p:sldId id="346" r:id="rId33"/>
    <p:sldId id="345" r:id="rId34"/>
    <p:sldId id="344" r:id="rId35"/>
    <p:sldId id="326" r:id="rId36"/>
    <p:sldId id="350" r:id="rId37"/>
    <p:sldId id="327" r:id="rId38"/>
    <p:sldId id="351" r:id="rId39"/>
    <p:sldId id="352" r:id="rId40"/>
    <p:sldId id="328" r:id="rId41"/>
    <p:sldId id="354" r:id="rId42"/>
    <p:sldId id="353" r:id="rId43"/>
    <p:sldId id="355" r:id="rId44"/>
    <p:sldId id="356" r:id="rId45"/>
    <p:sldId id="357" r:id="rId46"/>
    <p:sldId id="359" r:id="rId47"/>
    <p:sldId id="318" r:id="rId48"/>
    <p:sldId id="26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32" autoAdjust="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0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0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0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3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5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92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0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89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1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98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6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95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5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83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9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50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61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17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33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8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4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1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44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17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2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6" r:id="rId21"/>
    <p:sldLayoutId id="2147483717" r:id="rId22"/>
    <p:sldLayoutId id="2147483672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88" y="1036320"/>
            <a:ext cx="6378792" cy="1390351"/>
          </a:xfrm>
        </p:spPr>
        <p:txBody>
          <a:bodyPr anchor="b">
            <a:normAutofit/>
          </a:bodyPr>
          <a:lstStyle/>
          <a:p>
            <a:r>
              <a:rPr lang="en-US" dirty="0"/>
              <a:t>Final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8440" y="3611692"/>
            <a:ext cx="7659688" cy="1639275"/>
          </a:xfrm>
        </p:spPr>
        <p:txBody>
          <a:bodyPr>
            <a:normAutofit/>
          </a:bodyPr>
          <a:lstStyle/>
          <a:p>
            <a:r>
              <a:rPr lang="en-US" b="1" dirty="0"/>
              <a:t>Project : </a:t>
            </a:r>
            <a:r>
              <a:rPr lang="en-US" dirty="0"/>
              <a:t>Flower shop management</a:t>
            </a:r>
          </a:p>
          <a:p>
            <a:r>
              <a:rPr lang="en-US" b="1" dirty="0"/>
              <a:t>Group : </a:t>
            </a:r>
            <a:r>
              <a:rPr lang="en-US" dirty="0"/>
              <a:t>01</a:t>
            </a:r>
          </a:p>
          <a:p>
            <a:r>
              <a:rPr lang="en-US" b="1" dirty="0"/>
              <a:t>Lecturer: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Thanh </a:t>
            </a:r>
            <a:r>
              <a:rPr lang="en-US" dirty="0" err="1"/>
              <a:t>Tuyến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SYSTEM REQUIREMENTS SPECIFICATION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9" y="-97791"/>
            <a:ext cx="11047042" cy="1185045"/>
          </a:xfrm>
        </p:spPr>
        <p:txBody>
          <a:bodyPr/>
          <a:lstStyle/>
          <a:p>
            <a:r>
              <a:rPr lang="en-US"/>
              <a:t>Interview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1E88E8-7C92-D233-1CF5-5078C2A9E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50852"/>
              </p:ext>
            </p:extLst>
          </p:nvPr>
        </p:nvGraphicFramePr>
        <p:xfrm>
          <a:off x="71120" y="54059"/>
          <a:ext cx="13238479" cy="6749882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2447644">
                  <a:extLst>
                    <a:ext uri="{9D8B030D-6E8A-4147-A177-3AD203B41FA5}">
                      <a16:colId xmlns:a16="http://schemas.microsoft.com/office/drawing/2014/main" val="3662891485"/>
                    </a:ext>
                  </a:extLst>
                </a:gridCol>
                <a:gridCol w="5496182">
                  <a:extLst>
                    <a:ext uri="{9D8B030D-6E8A-4147-A177-3AD203B41FA5}">
                      <a16:colId xmlns:a16="http://schemas.microsoft.com/office/drawing/2014/main" val="2498513253"/>
                    </a:ext>
                  </a:extLst>
                </a:gridCol>
                <a:gridCol w="2042756">
                  <a:extLst>
                    <a:ext uri="{9D8B030D-6E8A-4147-A177-3AD203B41FA5}">
                      <a16:colId xmlns:a16="http://schemas.microsoft.com/office/drawing/2014/main" val="2136500533"/>
                    </a:ext>
                  </a:extLst>
                </a:gridCol>
                <a:gridCol w="1954191">
                  <a:extLst>
                    <a:ext uri="{9D8B030D-6E8A-4147-A177-3AD203B41FA5}">
                      <a16:colId xmlns:a16="http://schemas.microsoft.com/office/drawing/2014/main" val="3549854586"/>
                    </a:ext>
                  </a:extLst>
                </a:gridCol>
                <a:gridCol w="1297706">
                  <a:extLst>
                    <a:ext uri="{9D8B030D-6E8A-4147-A177-3AD203B41FA5}">
                      <a16:colId xmlns:a16="http://schemas.microsoft.com/office/drawing/2014/main" val="1957549384"/>
                    </a:ext>
                  </a:extLst>
                </a:gridCol>
              </a:tblGrid>
              <a:tr h="573857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Interview Plan Overview        System: Flower Shop Management     Prepared by: </a:t>
                      </a:r>
                      <a:r>
                        <a:rPr lang="en-US" sz="1400" dirty="0" err="1">
                          <a:effectLst/>
                        </a:rPr>
                        <a:t>Nguyễn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Việt</a:t>
                      </a:r>
                      <a:r>
                        <a:rPr lang="en-US" sz="1400" dirty="0">
                          <a:effectLst/>
                        </a:rPr>
                        <a:t> Hoàng                                          Date 9/4/2024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709702"/>
                  </a:ext>
                </a:extLst>
              </a:tr>
              <a:tr h="2831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Subjects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Requirements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Start dates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End dates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775589"/>
                  </a:ext>
                </a:extLst>
              </a:tr>
              <a:tr h="17642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Product 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Understand the process of receiving, preserving, and arranging various types of flowers.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Know how to contact and order from flower suppliers.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Manage inventory and ensure a diverse product range for customers.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7976464"/>
                  </a:ext>
                </a:extLst>
              </a:tr>
              <a:tr h="1023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Promotion Strategy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Develop promotional programs (discounts, gifts) to attract and retain customers.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Update information and news about new flowers, special events.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8/4/2024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4485249"/>
                  </a:ext>
                </a:extLst>
              </a:tr>
              <a:tr h="1023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Customer 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Store and analyze customer information to improve service.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Accumulate points and upgrade membership cards based on purchase levels.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558857"/>
                  </a:ext>
                </a:extLst>
              </a:tr>
              <a:tr h="729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Statistical Reports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Conduct sales reports, accompanying services.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+ Evaluate business performance over specific periods.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342761"/>
                  </a:ext>
                </a:extLst>
              </a:tr>
              <a:tr h="1343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System and Software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Assess and upgrade machinery and software to optimize workflows.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+ Perform regular maintenance and repair equipment when necessary.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14/4/2024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7513" marR="1751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082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0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43" y="215731"/>
            <a:ext cx="5614065" cy="703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1F4D78"/>
                </a:solidFill>
                <a:effectLst/>
                <a:latin typeface="Avenir Next LT Pro (Body)"/>
                <a:ea typeface="Yu Gothic Light" panose="020B0300000000000000" pitchFamily="34" charset="-128"/>
                <a:cs typeface="Times New Roman" panose="02020603050405020304" pitchFamily="18" charset="0"/>
              </a:rPr>
              <a:t>Current state of organization: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979E14-180F-369C-A9B0-D0EFBF394931}"/>
              </a:ext>
            </a:extLst>
          </p:cNvPr>
          <p:cNvSpPr/>
          <p:nvPr/>
        </p:nvSpPr>
        <p:spPr>
          <a:xfrm>
            <a:off x="731519" y="2600959"/>
            <a:ext cx="2245361" cy="70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(Body)"/>
              </a:rPr>
              <a:t>Hồng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(Body)"/>
              </a:rPr>
              <a:t> Loan Flower Shop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CA90D8-C647-E911-0FB2-4183ED92DB70}"/>
              </a:ext>
            </a:extLst>
          </p:cNvPr>
          <p:cNvSpPr/>
          <p:nvPr/>
        </p:nvSpPr>
        <p:spPr>
          <a:xfrm>
            <a:off x="6614160" y="152854"/>
            <a:ext cx="4724400" cy="3803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Avenir Next LT Pro (Body)"/>
              </a:rPr>
              <a:t>Board of Directors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668190-66CC-FB99-57CD-45A28138DA1E}"/>
              </a:ext>
            </a:extLst>
          </p:cNvPr>
          <p:cNvSpPr/>
          <p:nvPr/>
        </p:nvSpPr>
        <p:spPr>
          <a:xfrm>
            <a:off x="6614160" y="919217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Product Management Department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778895-B2C5-DEE8-88EB-5CCC2164E29B}"/>
              </a:ext>
            </a:extLst>
          </p:cNvPr>
          <p:cNvSpPr/>
          <p:nvPr/>
        </p:nvSpPr>
        <p:spPr>
          <a:xfrm>
            <a:off x="6614160" y="1830039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Store Space Management Department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1AFA31-C4DE-4E09-DA43-8C3273CF5FBD}"/>
              </a:ext>
            </a:extLst>
          </p:cNvPr>
          <p:cNvSpPr/>
          <p:nvPr/>
        </p:nvSpPr>
        <p:spPr>
          <a:xfrm>
            <a:off x="6614160" y="2737185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Staff Management Department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D814E24-016E-89CE-557C-3F3230A23E29}"/>
              </a:ext>
            </a:extLst>
          </p:cNvPr>
          <p:cNvSpPr/>
          <p:nvPr/>
        </p:nvSpPr>
        <p:spPr>
          <a:xfrm>
            <a:off x="6614160" y="3644331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Sales Management Department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845BDF9-F9B3-103E-2110-701906A4387B}"/>
              </a:ext>
            </a:extLst>
          </p:cNvPr>
          <p:cNvSpPr/>
          <p:nvPr/>
        </p:nvSpPr>
        <p:spPr>
          <a:xfrm>
            <a:off x="6614160" y="4551477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Marketing &amp; Advertising Department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CF42CB3-81D8-C3A5-9C93-7C0C9E18268C}"/>
              </a:ext>
            </a:extLst>
          </p:cNvPr>
          <p:cNvSpPr/>
          <p:nvPr/>
        </p:nvSpPr>
        <p:spPr>
          <a:xfrm>
            <a:off x="6614160" y="5350078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Accounting Department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BD27A3D-EACC-94FF-242E-C837153D708C}"/>
              </a:ext>
            </a:extLst>
          </p:cNvPr>
          <p:cNvSpPr/>
          <p:nvPr/>
        </p:nvSpPr>
        <p:spPr>
          <a:xfrm>
            <a:off x="6614160" y="6148680"/>
            <a:ext cx="4724400" cy="4341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venir Next LT Pro (Body)"/>
                <a:ea typeface="Times New Roman" panose="02020603050405020304" pitchFamily="18" charset="0"/>
              </a:rPr>
              <a:t>Technical &amp; Maintenance Department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13BBBD-1636-1E7B-7D44-7A003C97498A}"/>
              </a:ext>
            </a:extLst>
          </p:cNvPr>
          <p:cNvCxnSpPr>
            <a:stCxn id="26" idx="3"/>
          </p:cNvCxnSpPr>
          <p:nvPr/>
        </p:nvCxnSpPr>
        <p:spPr>
          <a:xfrm>
            <a:off x="2976880" y="2952701"/>
            <a:ext cx="133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3A7D62-F94D-CCDF-CEB9-4E06E0578D51}"/>
              </a:ext>
            </a:extLst>
          </p:cNvPr>
          <p:cNvCxnSpPr>
            <a:endCxn id="28" idx="1"/>
          </p:cNvCxnSpPr>
          <p:nvPr/>
        </p:nvCxnSpPr>
        <p:spPr>
          <a:xfrm flipV="1">
            <a:off x="4247920" y="343041"/>
            <a:ext cx="2366240" cy="26096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A0A336-44AA-3418-4229-05865CEEB4E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247920" y="1136306"/>
            <a:ext cx="2366240" cy="181639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5EE338-15E2-9EFD-C13F-1B91700C79D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247920" y="2047128"/>
            <a:ext cx="2366240" cy="90557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97A025-F255-F47B-3477-A9690F546D1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175760" y="2952702"/>
            <a:ext cx="2438400" cy="15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E8423-94C1-5C61-8E9D-5BF43E1C040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247920" y="2952702"/>
            <a:ext cx="2366240" cy="90871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DB41B1E-F369-BE8A-2C40-F14F662B458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247920" y="2952702"/>
            <a:ext cx="2366240" cy="18158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9B7FCD-0866-FBC5-D931-0BC4EC6052B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400320" y="3105102"/>
            <a:ext cx="2213840" cy="2462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83857D-8975-AE01-AD93-629AC0677B0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247920" y="2952702"/>
            <a:ext cx="2366240" cy="341306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1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04" y="71120"/>
            <a:ext cx="5527836" cy="741814"/>
          </a:xfrm>
        </p:spPr>
        <p:txBody>
          <a:bodyPr/>
          <a:lstStyle/>
          <a:p>
            <a:r>
              <a:rPr lang="en-US" dirty="0"/>
              <a:t>System management steps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507CAD-B754-B1BC-CA6B-BC01F7B0FF44}"/>
              </a:ext>
            </a:extLst>
          </p:cNvPr>
          <p:cNvSpPr/>
          <p:nvPr/>
        </p:nvSpPr>
        <p:spPr>
          <a:xfrm>
            <a:off x="568960" y="1198880"/>
            <a:ext cx="1944519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Flowers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70B26F-D187-7CFA-38AC-ED1FE086EB41}"/>
              </a:ext>
            </a:extLst>
          </p:cNvPr>
          <p:cNvSpPr/>
          <p:nvPr/>
        </p:nvSpPr>
        <p:spPr>
          <a:xfrm>
            <a:off x="3870960" y="1188720"/>
            <a:ext cx="222504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Purchase Flowers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879AAF-71D1-FAAB-61A6-0DA319DEAFCA}"/>
              </a:ext>
            </a:extLst>
          </p:cNvPr>
          <p:cNvSpPr/>
          <p:nvPr/>
        </p:nvSpPr>
        <p:spPr>
          <a:xfrm>
            <a:off x="7620000" y="1188720"/>
            <a:ext cx="367792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Flower Inventory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A2CFCF-5C4F-1646-14CF-8C25B8AFD7F9}"/>
              </a:ext>
            </a:extLst>
          </p:cNvPr>
          <p:cNvSpPr/>
          <p:nvPr/>
        </p:nvSpPr>
        <p:spPr>
          <a:xfrm>
            <a:off x="7620000" y="2839720"/>
            <a:ext cx="367792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Flower Design and arrangement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DB2C4-F92E-9A50-8EBA-04C96BBFE209}"/>
              </a:ext>
            </a:extLst>
          </p:cNvPr>
          <p:cNvSpPr/>
          <p:nvPr/>
        </p:nvSpPr>
        <p:spPr>
          <a:xfrm>
            <a:off x="3810000" y="2834774"/>
            <a:ext cx="297688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Advertising and marketing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077C5B-8A8D-BC2D-9E90-2CF1FD655F97}"/>
              </a:ext>
            </a:extLst>
          </p:cNvPr>
          <p:cNvSpPr/>
          <p:nvPr/>
        </p:nvSpPr>
        <p:spPr>
          <a:xfrm>
            <a:off x="52779" y="2834774"/>
            <a:ext cx="297688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and customer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9491A-0307-1517-6F77-A9DE0B02B9AE}"/>
              </a:ext>
            </a:extLst>
          </p:cNvPr>
          <p:cNvSpPr/>
          <p:nvPr/>
        </p:nvSpPr>
        <p:spPr>
          <a:xfrm>
            <a:off x="276299" y="4481230"/>
            <a:ext cx="275336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Financial management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AC270-5879-E418-74A8-CC9AC0103488}"/>
              </a:ext>
            </a:extLst>
          </p:cNvPr>
          <p:cNvSpPr/>
          <p:nvPr/>
        </p:nvSpPr>
        <p:spPr>
          <a:xfrm>
            <a:off x="4074160" y="4480828"/>
            <a:ext cx="3108960" cy="94488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Maintenance and upgrades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7004BD7-2395-73FA-89CA-0E070C40DAFE}"/>
              </a:ext>
            </a:extLst>
          </p:cNvPr>
          <p:cNvSpPr/>
          <p:nvPr/>
        </p:nvSpPr>
        <p:spPr>
          <a:xfrm>
            <a:off x="2513479" y="1610494"/>
            <a:ext cx="1357481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8406C1-83EA-9225-5946-2F9B7C80BF80}"/>
              </a:ext>
            </a:extLst>
          </p:cNvPr>
          <p:cNvSpPr/>
          <p:nvPr/>
        </p:nvSpPr>
        <p:spPr>
          <a:xfrm>
            <a:off x="6096000" y="1554480"/>
            <a:ext cx="1524000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DDE278-654C-26BF-3524-84D690BD1CC9}"/>
              </a:ext>
            </a:extLst>
          </p:cNvPr>
          <p:cNvSpPr/>
          <p:nvPr/>
        </p:nvSpPr>
        <p:spPr>
          <a:xfrm rot="5400000">
            <a:off x="9230292" y="2372429"/>
            <a:ext cx="691015" cy="2336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EAAC8DD-3648-650D-2958-C7FBC57B0087}"/>
              </a:ext>
            </a:extLst>
          </p:cNvPr>
          <p:cNvSpPr/>
          <p:nvPr/>
        </p:nvSpPr>
        <p:spPr>
          <a:xfrm rot="10800000">
            <a:off x="6786877" y="3159894"/>
            <a:ext cx="833123" cy="21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507F7C-CDAC-4CE7-1EA4-6CE50DAC7446}"/>
              </a:ext>
            </a:extLst>
          </p:cNvPr>
          <p:cNvSpPr/>
          <p:nvPr/>
        </p:nvSpPr>
        <p:spPr>
          <a:xfrm rot="10800000">
            <a:off x="3029658" y="3187766"/>
            <a:ext cx="780341" cy="2412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0DE8E7-C1DF-EB91-0F76-2313C6FCD190}"/>
              </a:ext>
            </a:extLst>
          </p:cNvPr>
          <p:cNvSpPr/>
          <p:nvPr/>
        </p:nvSpPr>
        <p:spPr>
          <a:xfrm rot="5400000">
            <a:off x="1264382" y="4047636"/>
            <a:ext cx="740958" cy="2049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229F618-A485-7868-C183-D3A7E2936099}"/>
              </a:ext>
            </a:extLst>
          </p:cNvPr>
          <p:cNvSpPr/>
          <p:nvPr/>
        </p:nvSpPr>
        <p:spPr>
          <a:xfrm>
            <a:off x="3017122" y="4790573"/>
            <a:ext cx="1057038" cy="241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SYSTEM ANALYSIS AND DESIGN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2655921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FUNCTIONAL MODELING</a:t>
            </a:r>
          </a:p>
        </p:txBody>
      </p:sp>
    </p:spTree>
    <p:extLst>
      <p:ext uri="{BB962C8B-B14F-4D97-AF65-F5344CB8AC3E}">
        <p14:creationId xmlns:p14="http://schemas.microsoft.com/office/powerpoint/2010/main" val="204712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 descr="A diagram of a flower shop management&#10;&#10;Description automatically generated">
            <a:extLst>
              <a:ext uri="{FF2B5EF4-FFF2-40B4-BE49-F238E27FC236}">
                <a16:creationId xmlns:a16="http://schemas.microsoft.com/office/drawing/2014/main" id="{BA580713-ACCF-D252-0B25-405AEE23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585094"/>
            <a:ext cx="10129520" cy="50190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Login #01</a:t>
            </a:r>
          </a:p>
        </p:txBody>
      </p:sp>
      <p:pic>
        <p:nvPicPr>
          <p:cNvPr id="3" name="Picture 2" descr="A diagram of a login&#10;&#10;Description automatically generated">
            <a:extLst>
              <a:ext uri="{FF2B5EF4-FFF2-40B4-BE49-F238E27FC236}">
                <a16:creationId xmlns:a16="http://schemas.microsoft.com/office/drawing/2014/main" id="{35701895-DF0D-DCFC-CCF5-D83511F8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" y="1957705"/>
            <a:ext cx="10012680" cy="46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Register #02</a:t>
            </a:r>
          </a:p>
        </p:txBody>
      </p:sp>
      <p:pic>
        <p:nvPicPr>
          <p:cNvPr id="3" name="Picture 2" descr="A screen shot of a register&#10;&#10;Description automatically generated">
            <a:extLst>
              <a:ext uri="{FF2B5EF4-FFF2-40B4-BE49-F238E27FC236}">
                <a16:creationId xmlns:a16="http://schemas.microsoft.com/office/drawing/2014/main" id="{FA356EF1-AFE7-10D4-90C8-E5E1BC94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7" y="1964779"/>
            <a:ext cx="11047042" cy="44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Make Order #03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2EB3E9C-5DD9-7755-0D84-9FF3CE4C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984228"/>
            <a:ext cx="11047042" cy="444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6" y="-196717"/>
            <a:ext cx="5160757" cy="2972990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6957" y="2776273"/>
            <a:ext cx="6242957" cy="4235820"/>
          </a:xfrm>
        </p:spPr>
        <p:txBody>
          <a:bodyPr anchor="t">
            <a:normAutofit/>
          </a:bodyPr>
          <a:lstStyle/>
          <a:p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Nguyễn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đình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việt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hoàng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522h0120</a:t>
            </a:r>
          </a:p>
          <a:p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Huỳnh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vũ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minh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hiếu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522h0024</a:t>
            </a:r>
          </a:p>
          <a:p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Ngô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trung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tiến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522h0040</a:t>
            </a:r>
          </a:p>
          <a:p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Hoàng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văn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  <a:alpha val="60000"/>
                  </a:schemeClr>
                </a:solidFill>
              </a:rPr>
              <a:t>minh</a:t>
            </a:r>
            <a:r>
              <a:rPr lang="en-US" sz="1600" dirty="0">
                <a:solidFill>
                  <a:schemeClr val="bg2">
                    <a:lumMod val="10000"/>
                    <a:alpha val="60000"/>
                  </a:schemeClr>
                </a:solidFill>
              </a:rPr>
              <a:t> – 522h0020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837680" y="430213"/>
            <a:ext cx="4812983" cy="5997574"/>
          </a:xfr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Make Order 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E45F74BA-DFF1-A8E5-F5AC-062CFB55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04" y="177800"/>
            <a:ext cx="5173241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Search Products #04</a:t>
            </a:r>
          </a:p>
        </p:txBody>
      </p:sp>
      <p:pic>
        <p:nvPicPr>
          <p:cNvPr id="3" name="Picture 2" descr="A diagram of a search process&#10;&#10;Description automatically generated">
            <a:extLst>
              <a:ext uri="{FF2B5EF4-FFF2-40B4-BE49-F238E27FC236}">
                <a16:creationId xmlns:a16="http://schemas.microsoft.com/office/drawing/2014/main" id="{7BB9A388-01A2-5959-57A9-053FE11A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95" y="1866583"/>
            <a:ext cx="10458799" cy="45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0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Search Products </a:t>
            </a:r>
          </a:p>
        </p:txBody>
      </p:sp>
      <p:pic>
        <p:nvPicPr>
          <p:cNvPr id="4" name="Picture 3" descr="A diagram of a product&#10;&#10;Description automatically generated">
            <a:extLst>
              <a:ext uri="{FF2B5EF4-FFF2-40B4-BE49-F238E27FC236}">
                <a16:creationId xmlns:a16="http://schemas.microsoft.com/office/drawing/2014/main" id="{3C001352-E09C-28EF-976C-B66ABE97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39" y="873894"/>
            <a:ext cx="6955437" cy="59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Products #04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E4AC2B95-5822-3FD5-70EB-9010FE9F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979862"/>
            <a:ext cx="11359056" cy="44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31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Activity Manage Products 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0B8D47EC-512E-7E25-2217-C967F55F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945" y="105125"/>
            <a:ext cx="6237816" cy="66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Make Delivery #05</a:t>
            </a:r>
          </a:p>
        </p:txBody>
      </p:sp>
      <p:pic>
        <p:nvPicPr>
          <p:cNvPr id="3" name="Picture 2" descr="A diagram of a delivery process&#10;&#10;Description automatically generated">
            <a:extLst>
              <a:ext uri="{FF2B5EF4-FFF2-40B4-BE49-F238E27FC236}">
                <a16:creationId xmlns:a16="http://schemas.microsoft.com/office/drawing/2014/main" id="{594350A2-4DC9-3315-DA5B-83D87CCC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1870471"/>
            <a:ext cx="11181296" cy="47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Employees #06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7D29DC7-30E2-28E6-439F-FDFE828A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9" y="2064702"/>
            <a:ext cx="10996746" cy="4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Customers #07</a:t>
            </a:r>
          </a:p>
        </p:txBody>
      </p:sp>
      <p:pic>
        <p:nvPicPr>
          <p:cNvPr id="3" name="Picture 2" descr="A diagram of customer&#10;&#10;Description automatically generated">
            <a:extLst>
              <a:ext uri="{FF2B5EF4-FFF2-40B4-BE49-F238E27FC236}">
                <a16:creationId xmlns:a16="http://schemas.microsoft.com/office/drawing/2014/main" id="{DC4E134C-ACC4-CDF3-7120-99139CDD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4" y="2142174"/>
            <a:ext cx="10672569" cy="43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Orders #08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229D6F4-4A7A-CFD2-03E5-EFDBD2E6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9" y="2042477"/>
            <a:ext cx="11065145" cy="414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4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Manage Stocks #09</a:t>
            </a:r>
          </a:p>
        </p:txBody>
      </p:sp>
      <p:pic>
        <p:nvPicPr>
          <p:cNvPr id="3" name="Picture 2" descr="A diagram of a stock market&#10;&#10;Description automatically generated">
            <a:extLst>
              <a:ext uri="{FF2B5EF4-FFF2-40B4-BE49-F238E27FC236}">
                <a16:creationId xmlns:a16="http://schemas.microsoft.com/office/drawing/2014/main" id="{218822C3-863D-0678-D65E-25636D37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2" y="1709737"/>
            <a:ext cx="10984634" cy="49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6" y="-196717"/>
            <a:ext cx="5160757" cy="297299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837680" y="430213"/>
            <a:ext cx="4812983" cy="59975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4696C4-7F75-FC13-E632-AF995FD6D48D}"/>
              </a:ext>
            </a:extLst>
          </p:cNvPr>
          <p:cNvSpPr txBox="1"/>
          <p:nvPr/>
        </p:nvSpPr>
        <p:spPr>
          <a:xfrm>
            <a:off x="935148" y="1922956"/>
            <a:ext cx="43079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Overview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Identify and analyze requirements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requirements specification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Goudy Old Style (Headings)"/>
              </a:rPr>
              <a:t>System analysis and design</a:t>
            </a:r>
          </a:p>
          <a:p>
            <a:endParaRPr lang="en-US" sz="2400" dirty="0">
              <a:latin typeface="Goudy Old Styl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7042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Report Statistics #10</a:t>
            </a:r>
          </a:p>
        </p:txBody>
      </p:sp>
      <p:pic>
        <p:nvPicPr>
          <p:cNvPr id="4" name="Picture 3" descr="A diagram of statistics&#10;&#10;Description automatically generated">
            <a:extLst>
              <a:ext uri="{FF2B5EF4-FFF2-40B4-BE49-F238E27FC236}">
                <a16:creationId xmlns:a16="http://schemas.microsoft.com/office/drawing/2014/main" id="{236FDA5E-2F75-30C1-114A-F22742F1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5" y="1982015"/>
            <a:ext cx="11685235" cy="45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8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BEHAVIORAL MODELING</a:t>
            </a:r>
          </a:p>
        </p:txBody>
      </p:sp>
    </p:spTree>
    <p:extLst>
      <p:ext uri="{BB962C8B-B14F-4D97-AF65-F5344CB8AC3E}">
        <p14:creationId xmlns:p14="http://schemas.microsoft.com/office/powerpoint/2010/main" val="1725471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Make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D0ECB-66B4-3787-220B-9E07F895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65" y="79183"/>
            <a:ext cx="5713901" cy="66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Search Products</a:t>
            </a:r>
          </a:p>
        </p:txBody>
      </p:sp>
      <p:pic>
        <p:nvPicPr>
          <p:cNvPr id="3" name="Picture 2" descr="A graph paper with text and arrows&#10;&#10;Description automatically generated with medium confidence">
            <a:extLst>
              <a:ext uri="{FF2B5EF4-FFF2-40B4-BE49-F238E27FC236}">
                <a16:creationId xmlns:a16="http://schemas.microsoft.com/office/drawing/2014/main" id="{7BFEF55E-5D1A-861F-9566-0ABBCCAC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64" y="281371"/>
            <a:ext cx="5436235" cy="64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4" y="-311151"/>
            <a:ext cx="11047042" cy="1185045"/>
          </a:xfrm>
        </p:spPr>
        <p:txBody>
          <a:bodyPr/>
          <a:lstStyle/>
          <a:p>
            <a:r>
              <a:rPr lang="en-US" dirty="0"/>
              <a:t>Sequence Manage Products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B654F-3328-1447-7BE0-6C4B394C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7" y="1147336"/>
            <a:ext cx="5145631" cy="5416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CC9A2-B4EC-22A1-A875-C50F0CCF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87" y="873894"/>
            <a:ext cx="5566285" cy="58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5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STRUCTURAL MODELING</a:t>
            </a:r>
          </a:p>
        </p:txBody>
      </p:sp>
    </p:spTree>
    <p:extLst>
      <p:ext uri="{BB962C8B-B14F-4D97-AF65-F5344CB8AC3E}">
        <p14:creationId xmlns:p14="http://schemas.microsoft.com/office/powerpoint/2010/main" val="25728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022E32-84B7-EB74-033B-9E4F37C2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70826"/>
            <a:ext cx="11921233" cy="64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11317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9EB78FF0-0A9C-C3E4-7E2C-8E149857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56304"/>
            <a:ext cx="11846560" cy="65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8124189F-464B-2550-A259-A9106923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168610"/>
            <a:ext cx="11115040" cy="66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4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1.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04" y="3312160"/>
            <a:ext cx="6378792" cy="1390351"/>
          </a:xfrm>
        </p:spPr>
        <p:txBody>
          <a:bodyPr anchor="b">
            <a:noAutofit/>
          </a:bodyPr>
          <a:lstStyle/>
          <a:p>
            <a:r>
              <a:rPr lang="en-US" sz="72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66451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C8798A90-D727-0E4D-8F11-3630EFB8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41" y="547529"/>
            <a:ext cx="7918190" cy="6305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A7614-6158-6AE4-A675-A3549C5E9E3C}"/>
              </a:ext>
            </a:extLst>
          </p:cNvPr>
          <p:cNvSpPr txBox="1"/>
          <p:nvPr/>
        </p:nvSpPr>
        <p:spPr>
          <a:xfrm>
            <a:off x="5490706" y="-40133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971619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5EC3F178-D657-05E3-C56E-70F79AB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358" y="581025"/>
            <a:ext cx="4978556" cy="627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E6B25-8B62-5FF4-84BC-F69C122E9351}"/>
              </a:ext>
            </a:extLst>
          </p:cNvPr>
          <p:cNvSpPr txBox="1"/>
          <p:nvPr/>
        </p:nvSpPr>
        <p:spPr>
          <a:xfrm>
            <a:off x="5135135" y="-375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3249602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AC45B-0346-3B41-85B0-1937C151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7" y="1050821"/>
            <a:ext cx="9931946" cy="4756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A7478D-00CE-CD98-43EA-DC2B5302605D}"/>
              </a:ext>
            </a:extLst>
          </p:cNvPr>
          <p:cNvSpPr txBox="1"/>
          <p:nvPr/>
        </p:nvSpPr>
        <p:spPr>
          <a:xfrm>
            <a:off x="3805148" y="0"/>
            <a:ext cx="4581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information page</a:t>
            </a:r>
          </a:p>
        </p:txBody>
      </p:sp>
    </p:spTree>
    <p:extLst>
      <p:ext uri="{BB962C8B-B14F-4D97-AF65-F5344CB8AC3E}">
        <p14:creationId xmlns:p14="http://schemas.microsoft.com/office/powerpoint/2010/main" val="1965145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069CA-8520-CA05-A327-7F3702B4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02" y="913249"/>
            <a:ext cx="10713995" cy="5042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FDD76-E8DE-A40E-5431-37C8F0D936AA}"/>
              </a:ext>
            </a:extLst>
          </p:cNvPr>
          <p:cNvSpPr txBox="1"/>
          <p:nvPr/>
        </p:nvSpPr>
        <p:spPr>
          <a:xfrm>
            <a:off x="5017819" y="0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160607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DAFD3-4C80-2A99-1E7D-D17B5968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6578353" cy="3083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DCB30-05E8-AF25-6F6D-53592C11921C}"/>
              </a:ext>
            </a:extLst>
          </p:cNvPr>
          <p:cNvSpPr txBox="1"/>
          <p:nvPr/>
        </p:nvSpPr>
        <p:spPr>
          <a:xfrm>
            <a:off x="4480147" y="0"/>
            <a:ext cx="323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products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A1927-C33D-31C1-1BB5-3952AC2A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65" y="3668761"/>
            <a:ext cx="6641336" cy="31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7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51F96-3C97-FA1E-03B4-6D7B6846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3" y="868505"/>
            <a:ext cx="10782213" cy="512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6CC37-6F37-E9C8-A945-FC5DE3B41174}"/>
              </a:ext>
            </a:extLst>
          </p:cNvPr>
          <p:cNvSpPr txBox="1"/>
          <p:nvPr/>
        </p:nvSpPr>
        <p:spPr>
          <a:xfrm>
            <a:off x="4674777" y="0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</p:spTree>
    <p:extLst>
      <p:ext uri="{BB962C8B-B14F-4D97-AF65-F5344CB8AC3E}">
        <p14:creationId xmlns:p14="http://schemas.microsoft.com/office/powerpoint/2010/main" val="4122267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270000"/>
            <a:ext cx="11877040" cy="55067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Advantages 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Plenty of resources are available for reference, and team members are proactive in searching for relevant documents to support the report.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Lecturers deliver their teachings in a clear and understandable manner, actively contributing ideas for the group's tasks, and pointing out any mistakes the group may make.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Difficulties: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Due to lack of experience in group work, members occasionally struggle to grasp each other's ideas.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The subject matter is extensive and intricate, demanding each member to thoroughly comprehend related topics.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There's a lack of well-structured time allocation and scheduling between subjects.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is wasted rectifying syntax errors stemming from insufficient consultation of the slides.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Lessons: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</a:rPr>
              <a:t>-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Prioritize Communication Skills: help improve understanding and collaboration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Emphasize Comprehensive Understanding: Providing resources and support to help members grasp related topics can enhance overall performance.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Implement Effective Time Management: prevent inefficiencies and maximize productivity.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1" y="533292"/>
            <a:ext cx="4701570" cy="2213542"/>
          </a:xfrm>
        </p:spPr>
        <p:txBody>
          <a:bodyPr wrap="square" anchor="b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47519" y="3310890"/>
            <a:ext cx="4128934" cy="3092780"/>
          </a:xfrm>
        </p:spPr>
        <p:txBody>
          <a:bodyPr>
            <a:normAutofit/>
          </a:bodyPr>
          <a:lstStyle/>
          <a:p>
            <a:r>
              <a:rPr lang="en-US" sz="3600" dirty="0"/>
              <a:t>Have a good life!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flower shop management system is a system developed to manage the business operations in a flower shop. Currently, managing a flower shop involves various challenges, including selecting and purchasing flowers from suppliers, managing inventory, scheduling deliveries, and maintaining customer information.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 The flower shop management system aims to address these challenges by automating management processes, enhancing inventory management capabilities, managing customer information, and providing statistical reports to support business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147" y="395289"/>
            <a:ext cx="7687131" cy="1189806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0347" y="1682173"/>
            <a:ext cx="7687130" cy="434270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the process of flower information input and output, including selecting and purchasing flowers from suppliers, managing inventory, and monitoring stock levels.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customer information, including storing personal information, purchase history, and customer preferences.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delivery schedules and manage customer orders.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statistical reports on revenue, inventory, and business activities.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 online ordering functionality to allow customers to place flower orders online and track order status.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607060"/>
            <a:ext cx="1484156" cy="1185045"/>
          </a:xfrm>
        </p:spPr>
        <p:txBody>
          <a:bodyPr>
            <a:normAutofit fontScale="90000"/>
          </a:bodyPr>
          <a:lstStyle/>
          <a:p>
            <a:r>
              <a:rPr lang="en-US" dirty="0"/>
              <a:t>Scope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8164" y="1997132"/>
            <a:ext cx="9612156" cy="42322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0" dirty="0">
                <a:effectLst/>
                <a:latin typeface="Avenir Next LT Pro (Body)"/>
                <a:ea typeface="Yu Gothic Light" panose="020B0300000000000000" pitchFamily="34" charset="-128"/>
              </a:rPr>
              <a:t>The flower shop management system focuses on the following entities:</a:t>
            </a:r>
            <a:endParaRPr lang="en-US" sz="2000" b="1" dirty="0">
              <a:effectLst/>
              <a:latin typeface="Avenir Next LT Pro (Body)"/>
              <a:ea typeface="Yu Gothic Light" panose="020B0300000000000000" pitchFamily="34" charset="-128"/>
            </a:endParaRPr>
          </a:p>
          <a:p>
            <a:pPr lvl="1"/>
            <a:r>
              <a:rPr lang="en-US" dirty="0"/>
              <a:t>1. Customers</a:t>
            </a:r>
          </a:p>
          <a:p>
            <a:pPr lvl="1"/>
            <a:r>
              <a:rPr lang="en-US" dirty="0"/>
              <a:t>2. Flower shop staff: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Store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Sales staff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Inventory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information managers</a:t>
            </a:r>
          </a:p>
          <a:p>
            <a:pPr marL="569214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Delivery 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34F18-888D-7AB1-4C42-4B090C171B66}"/>
              </a:ext>
            </a:extLst>
          </p:cNvPr>
          <p:cNvSpPr txBox="1"/>
          <p:nvPr/>
        </p:nvSpPr>
        <p:spPr>
          <a:xfrm>
            <a:off x="7731760" y="418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1BD4DF28-2585-FA95-85DE-CE2DC9B115E2}"/>
              </a:ext>
            </a:extLst>
          </p:cNvPr>
          <p:cNvSpPr txBox="1">
            <a:spLocks/>
          </p:cNvSpPr>
          <p:nvPr/>
        </p:nvSpPr>
        <p:spPr>
          <a:xfrm>
            <a:off x="5922484" y="4555252"/>
            <a:ext cx="4623596" cy="13591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Tx/>
              <a:buNone/>
              <a:defRPr sz="18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i="1" dirty="0"/>
              <a:t>3. Related parties: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Suppliers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Business partners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73" y="542289"/>
            <a:ext cx="7310152" cy="1185045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2. REQUIREMENTS IDENTIFICATION AND ANALYSIS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685" y="2625782"/>
            <a:ext cx="7314440" cy="4232218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Interview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Analyze the current situation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System management process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{70F8A6A4-B249-47EA-A046-5F3C5F773B86}tf11158769_win32</Template>
  <TotalTime>0</TotalTime>
  <Words>875</Words>
  <Application>Microsoft Office PowerPoint</Application>
  <PresentationFormat>Widescreen</PresentationFormat>
  <Paragraphs>181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Avenir Next LT Pro</vt:lpstr>
      <vt:lpstr>Avenir Next LT Pro (Body)</vt:lpstr>
      <vt:lpstr>Calibri</vt:lpstr>
      <vt:lpstr>Goudy Old Style</vt:lpstr>
      <vt:lpstr>Goudy Old Style (Headings)</vt:lpstr>
      <vt:lpstr>Symbol</vt:lpstr>
      <vt:lpstr>Times New Roman</vt:lpstr>
      <vt:lpstr>Wingdings</vt:lpstr>
      <vt:lpstr>FrostyVTI</vt:lpstr>
      <vt:lpstr>Final Project</vt:lpstr>
      <vt:lpstr>Group Members </vt:lpstr>
      <vt:lpstr>Contents </vt:lpstr>
      <vt:lpstr>1. SYSTEM OVERVIEW</vt:lpstr>
      <vt:lpstr>Introduction</vt:lpstr>
      <vt:lpstr>Agenda</vt:lpstr>
      <vt:lpstr>Objectives </vt:lpstr>
      <vt:lpstr>Scope </vt:lpstr>
      <vt:lpstr>2. REQUIREMENTS IDENTIFICATION AND ANALYSIS</vt:lpstr>
      <vt:lpstr>3. SYSTEM REQUIREMENTS SPECIFICATION</vt:lpstr>
      <vt:lpstr>Interview</vt:lpstr>
      <vt:lpstr>Current state of organization:</vt:lpstr>
      <vt:lpstr>System management steps</vt:lpstr>
      <vt:lpstr>4. SYSTEM ANALYSIS AND DESIGN</vt:lpstr>
      <vt:lpstr>FUNCTIONAL MODELING</vt:lpstr>
      <vt:lpstr>Use Case Diagram</vt:lpstr>
      <vt:lpstr>Use Case Login #01</vt:lpstr>
      <vt:lpstr>Use Case Register #02</vt:lpstr>
      <vt:lpstr>Use Case Make Order #03</vt:lpstr>
      <vt:lpstr>Activity Make Order </vt:lpstr>
      <vt:lpstr>Use Case Search Products #04</vt:lpstr>
      <vt:lpstr>Activity Search Products </vt:lpstr>
      <vt:lpstr>Use Case Manage Products #04</vt:lpstr>
      <vt:lpstr>Activity Manage Products </vt:lpstr>
      <vt:lpstr>Use Case Make Delivery #05</vt:lpstr>
      <vt:lpstr>Use Case Manage Employees #06</vt:lpstr>
      <vt:lpstr>Use Case Manage Customers #07</vt:lpstr>
      <vt:lpstr>Use Case Manage Orders #08</vt:lpstr>
      <vt:lpstr>Use Case Manage Stocks #09</vt:lpstr>
      <vt:lpstr>Use Case Report Statistics #10</vt:lpstr>
      <vt:lpstr>BEHAVIORAL MODELING</vt:lpstr>
      <vt:lpstr>Sequence Make Order</vt:lpstr>
      <vt:lpstr>Sequence Search Products</vt:lpstr>
      <vt:lpstr>Sequence Manage Products </vt:lpstr>
      <vt:lpstr>STRUCTURAL MODELING</vt:lpstr>
      <vt:lpstr>PowerPoint Presentation</vt:lpstr>
      <vt:lpstr>DATA MODELING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: - Plenty of resources are available for reference, and team members are proactive in searching for relevant documents to support the report. - Lecturers deliver their teachings in a clear and understandable manner, actively contributing ideas for the group's tasks, and pointing out any mistakes the group may make. Difficulties: - Due to lack of experience in group work, members occasionally struggle to grasp each other's ideas. - The subject matter is extensive and intricate, demanding each member to thoroughly comprehend related topics. - There's a lack of well-structured time allocation and scheduling between subjects. Time is wasted rectifying syntax errors stemming from insufficient consultation of the slides. Lessons: - Prioritize Communication Skills: help improve understanding and collaboration - Emphasize Comprehensive Understanding: Providing resources and support to help members grasp related topics can enhance overall performance. - Implement Effective Time Management: prevent inefficiencies and maximize productivity.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2024-05-06T13:08:57Z</dcterms:created>
  <dcterms:modified xsi:type="dcterms:W3CDTF">2024-05-13T15:15:49Z</dcterms:modified>
</cp:coreProperties>
</file>